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4" r:id="rId3"/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Garamond"/>
      <p:regular r:id="rId17"/>
      <p:bold r:id="rId18"/>
      <p:italic r:id="rId19"/>
      <p:boldItalic r:id="rId20"/>
    </p:embeddedFont>
    <p:embeddedFont>
      <p:font typeface="PT Sans Narrow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Italic.fntdata"/><Relationship Id="rId22" Type="http://schemas.openxmlformats.org/officeDocument/2006/relationships/font" Target="fonts/PTSansNarrow-bold.fntdata"/><Relationship Id="rId21" Type="http://schemas.openxmlformats.org/officeDocument/2006/relationships/font" Target="fonts/PTSansNarrow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Garamond-regular.fntdata"/><Relationship Id="rId16" Type="http://schemas.openxmlformats.org/officeDocument/2006/relationships/slide" Target="slides/slide10.xml"/><Relationship Id="rId19" Type="http://schemas.openxmlformats.org/officeDocument/2006/relationships/font" Target="fonts/Garamond-italic.fntdata"/><Relationship Id="rId18" Type="http://schemas.openxmlformats.org/officeDocument/2006/relationships/font" Target="fonts/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8b0d35d8e_0_5:notes"/>
          <p:cNvSpPr/>
          <p:nvPr>
            <p:ph idx="2" type="sldImg"/>
          </p:nvPr>
        </p:nvSpPr>
        <p:spPr>
          <a:xfrm>
            <a:off x="381169" y="68578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8b0d35d8e_0_5:notes"/>
          <p:cNvSpPr txBox="1"/>
          <p:nvPr>
            <p:ph idx="1" type="body"/>
          </p:nvPr>
        </p:nvSpPr>
        <p:spPr>
          <a:xfrm>
            <a:off x="685790" y="434339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1ac1b1d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71ac1b1d4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1ac1b1d4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1ac1b1d4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1ac1b1d4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1ac1b1d4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1ac1b1d4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1ac1b1d4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1ac1b1d4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1ac1b1d4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1ac1b1d4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1ac1b1d4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1ac1b1d4_0_1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1ac1b1d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1ac1b1d4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1ac1b1d4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457200" y="208360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457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2" type="body"/>
          </p:nvPr>
        </p:nvSpPr>
        <p:spPr>
          <a:xfrm>
            <a:off x="4648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2" name="Google Shape;122;p27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3" name="Google Shape;123;p27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and Text" type="objAndTx">
  <p:cSld name="OBJECT_AND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457200" y="208360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457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2" type="body"/>
          </p:nvPr>
        </p:nvSpPr>
        <p:spPr>
          <a:xfrm>
            <a:off x="4648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9" name="Google Shape;129;p28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4" name="Google Shape;134;p29"/>
          <p:cNvSpPr txBox="1"/>
          <p:nvPr>
            <p:ph idx="1" type="body"/>
          </p:nvPr>
        </p:nvSpPr>
        <p:spPr>
          <a:xfrm>
            <a:off x="457200" y="1200150"/>
            <a:ext cx="8229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5" name="Google Shape;135;p29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6" name="Google Shape;136;p2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2 Content" type="txAndTwoObj">
  <p:cSld name="TEXT_AND_TWO_OBJECT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457200" y="208360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0" name="Google Shape;140;p30"/>
          <p:cNvSpPr txBox="1"/>
          <p:nvPr>
            <p:ph idx="1" type="body"/>
          </p:nvPr>
        </p:nvSpPr>
        <p:spPr>
          <a:xfrm>
            <a:off x="457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1" name="Google Shape;141;p30"/>
          <p:cNvSpPr txBox="1"/>
          <p:nvPr>
            <p:ph idx="2" type="body"/>
          </p:nvPr>
        </p:nvSpPr>
        <p:spPr>
          <a:xfrm>
            <a:off x="4648200" y="1200150"/>
            <a:ext cx="40386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2" name="Google Shape;142;p30"/>
          <p:cNvSpPr txBox="1"/>
          <p:nvPr>
            <p:ph idx="3" type="body"/>
          </p:nvPr>
        </p:nvSpPr>
        <p:spPr>
          <a:xfrm>
            <a:off x="4648200" y="2956322"/>
            <a:ext cx="4038600" cy="16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3" name="Google Shape;143;p30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4" name="Google Shape;144;p3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 rot="5400000">
            <a:off x="5463300" y="1374460"/>
            <a:ext cx="4389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8" name="Google Shape;148;p31"/>
          <p:cNvSpPr txBox="1"/>
          <p:nvPr>
            <p:ph idx="1" type="body"/>
          </p:nvPr>
        </p:nvSpPr>
        <p:spPr>
          <a:xfrm rot="5400000">
            <a:off x="1272300" y="-606740"/>
            <a:ext cx="43896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9" name="Google Shape;149;p31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0" name="Google Shape;150;p31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1" name="Google Shape;151;p31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4" name="Google Shape;154;p32"/>
          <p:cNvSpPr txBox="1"/>
          <p:nvPr>
            <p:ph idx="1" type="body"/>
          </p:nvPr>
        </p:nvSpPr>
        <p:spPr>
          <a:xfrm rot="5400000">
            <a:off x="2873100" y="-1215750"/>
            <a:ext cx="3397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5" name="Google Shape;155;p32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6" name="Google Shape;156;p32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7" name="Google Shape;157;p32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0" name="Google Shape;160;p3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1" name="Google Shape;161;p33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1pPr>
            <a:lvl2pPr indent="-228600" lvl="1" marL="9144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 sz="1200"/>
            </a:lvl2pPr>
            <a:lvl3pPr indent="-228600" lvl="2" marL="1371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sz="10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sz="9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sz="900"/>
            </a:lvl5pPr>
            <a:lvl6pPr indent="-228600" lvl="5" marL="27432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sz="900"/>
            </a:lvl6pPr>
            <a:lvl7pPr indent="-228600" lvl="6" marL="32004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sz="900"/>
            </a:lvl7pPr>
            <a:lvl8pPr indent="-228600" lvl="7" marL="3657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sz="900"/>
            </a:lvl8pPr>
            <a:lvl9pPr indent="-228600" lvl="8" marL="4114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sz="900"/>
            </a:lvl9pPr>
          </a:lstStyle>
          <a:p/>
        </p:txBody>
      </p:sp>
      <p:sp>
        <p:nvSpPr>
          <p:cNvPr id="162" name="Google Shape;162;p33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3" name="Google Shape;163;p3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4" name="Google Shape;164;p33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67" name="Google Shape;167;p34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 sz="3200"/>
            </a:lvl1pPr>
            <a:lvl2pPr indent="-317500" lvl="1" marL="9144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2800"/>
            </a:lvl2pPr>
            <a:lvl3pPr indent="-317500" lvl="2" marL="1371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4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20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2000"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2000"/>
            </a:lvl6pPr>
            <a:lvl7pPr indent="-317500" lvl="6" marL="32004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2000"/>
            </a:lvl7pPr>
            <a:lvl8pPr indent="-317500" lvl="7" marL="36576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2000"/>
            </a:lvl8pPr>
            <a:lvl9pPr indent="-317500" lvl="8" marL="41148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2000"/>
            </a:lvl9pPr>
          </a:lstStyle>
          <a:p/>
        </p:txBody>
      </p:sp>
      <p:sp>
        <p:nvSpPr>
          <p:cNvPr id="168" name="Google Shape;168;p34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1pPr>
            <a:lvl2pPr indent="-228600" lvl="1" marL="9144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 sz="1200"/>
            </a:lvl2pPr>
            <a:lvl3pPr indent="-228600" lvl="2" marL="1371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sz="10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sz="9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sz="900"/>
            </a:lvl5pPr>
            <a:lvl6pPr indent="-228600" lvl="5" marL="27432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sz="900"/>
            </a:lvl6pPr>
            <a:lvl7pPr indent="-228600" lvl="6" marL="32004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sz="900"/>
            </a:lvl7pPr>
            <a:lvl8pPr indent="-228600" lvl="7" marL="3657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sz="900"/>
            </a:lvl8pPr>
            <a:lvl9pPr indent="-228600" lvl="8" marL="4114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sz="900"/>
            </a:lvl9pPr>
          </a:lstStyle>
          <a:p/>
        </p:txBody>
      </p:sp>
      <p:sp>
        <p:nvSpPr>
          <p:cNvPr id="169" name="Google Shape;169;p34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0" name="Google Shape;170;p3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1" name="Google Shape;171;p34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4" name="Google Shape;174;p3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5" name="Google Shape;175;p35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78" name="Google Shape;178;p36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79" name="Google Shape;179;p3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0" name="Google Shape;180;p36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83" name="Google Shape;183;p37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1400"/>
              <a:buFont typeface="Verdana"/>
              <a:buNone/>
              <a:defRPr b="1" sz="2400"/>
            </a:lvl1pPr>
            <a:lvl2pPr indent="-228600" lvl="1" marL="9144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 b="1" sz="2000"/>
            </a:lvl2pPr>
            <a:lvl3pPr indent="-228600" lvl="2" marL="1371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b="1" sz="1600"/>
            </a:lvl5pPr>
            <a:lvl6pPr indent="-228600" lvl="5" marL="27432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b="1" sz="1600"/>
            </a:lvl6pPr>
            <a:lvl7pPr indent="-228600" lvl="6" marL="32004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b="1" sz="1600"/>
            </a:lvl7pPr>
            <a:lvl8pPr indent="-228600" lvl="7" marL="3657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b="1" sz="1600"/>
            </a:lvl8pPr>
            <a:lvl9pPr indent="-228600" lvl="8" marL="4114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b="1" sz="1600"/>
            </a:lvl9pPr>
          </a:lstStyle>
          <a:p/>
        </p:txBody>
      </p:sp>
      <p:sp>
        <p:nvSpPr>
          <p:cNvPr id="184" name="Google Shape;184;p3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2000"/>
            </a:lvl2pPr>
            <a:lvl3pPr indent="-317500" lvl="2" marL="1371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6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600"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600"/>
            </a:lvl6pPr>
            <a:lvl7pPr indent="-317500" lvl="6" marL="32004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600"/>
            </a:lvl7pPr>
            <a:lvl8pPr indent="-317500" lvl="7" marL="36576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600"/>
            </a:lvl8pPr>
            <a:lvl9pPr indent="-317500" lvl="8" marL="41148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600"/>
            </a:lvl9pPr>
          </a:lstStyle>
          <a:p/>
        </p:txBody>
      </p:sp>
      <p:sp>
        <p:nvSpPr>
          <p:cNvPr id="185" name="Google Shape;185;p37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1400"/>
              <a:buFont typeface="Verdana"/>
              <a:buNone/>
              <a:defRPr b="1" sz="2400"/>
            </a:lvl1pPr>
            <a:lvl2pPr indent="-228600" lvl="1" marL="9144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 b="1" sz="2000"/>
            </a:lvl2pPr>
            <a:lvl3pPr indent="-228600" lvl="2" marL="1371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b="1" sz="1600"/>
            </a:lvl5pPr>
            <a:lvl6pPr indent="-228600" lvl="5" marL="27432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b="1" sz="1600"/>
            </a:lvl6pPr>
            <a:lvl7pPr indent="-228600" lvl="6" marL="32004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b="1" sz="1600"/>
            </a:lvl7pPr>
            <a:lvl8pPr indent="-228600" lvl="7" marL="3657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b="1" sz="1600"/>
            </a:lvl8pPr>
            <a:lvl9pPr indent="-228600" lvl="8" marL="4114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b="1" sz="1600"/>
            </a:lvl9pPr>
          </a:lstStyle>
          <a:p/>
        </p:txBody>
      </p:sp>
      <p:sp>
        <p:nvSpPr>
          <p:cNvPr id="186" name="Google Shape;186;p3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2000"/>
            </a:lvl2pPr>
            <a:lvl3pPr indent="-317500" lvl="2" marL="1371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6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600"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600"/>
            </a:lvl6pPr>
            <a:lvl7pPr indent="-317500" lvl="6" marL="32004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600"/>
            </a:lvl7pPr>
            <a:lvl8pPr indent="-317500" lvl="7" marL="36576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600"/>
            </a:lvl8pPr>
            <a:lvl9pPr indent="-317500" lvl="8" marL="41148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600"/>
            </a:lvl9pPr>
          </a:lstStyle>
          <a:p/>
        </p:txBody>
      </p:sp>
      <p:sp>
        <p:nvSpPr>
          <p:cNvPr id="187" name="Google Shape;187;p37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8" name="Google Shape;188;p37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9" name="Google Shape;189;p37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/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2" name="Google Shape;192;p38"/>
          <p:cNvSpPr txBox="1"/>
          <p:nvPr>
            <p:ph idx="1" type="body"/>
          </p:nvPr>
        </p:nvSpPr>
        <p:spPr>
          <a:xfrm>
            <a:off x="457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2400"/>
            </a:lvl2pPr>
            <a:lvl3pPr indent="-317500" lvl="2" marL="1371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8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800"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800"/>
            </a:lvl6pPr>
            <a:lvl7pPr indent="-317500" lvl="6" marL="32004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800"/>
            </a:lvl7pPr>
            <a:lvl8pPr indent="-317500" lvl="7" marL="36576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800"/>
            </a:lvl8pPr>
            <a:lvl9pPr indent="-317500" lvl="8" marL="41148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800"/>
            </a:lvl9pPr>
          </a:lstStyle>
          <a:p/>
        </p:txBody>
      </p:sp>
      <p:sp>
        <p:nvSpPr>
          <p:cNvPr id="193" name="Google Shape;193;p38"/>
          <p:cNvSpPr txBox="1"/>
          <p:nvPr>
            <p:ph idx="2" type="body"/>
          </p:nvPr>
        </p:nvSpPr>
        <p:spPr>
          <a:xfrm>
            <a:off x="4648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 sz="2400"/>
            </a:lvl2pPr>
            <a:lvl3pPr indent="-317500" lvl="2" marL="1371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8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1800"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800"/>
            </a:lvl6pPr>
            <a:lvl7pPr indent="-317500" lvl="6" marL="32004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800"/>
            </a:lvl7pPr>
            <a:lvl8pPr indent="-317500" lvl="7" marL="36576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800"/>
            </a:lvl8pPr>
            <a:lvl9pPr indent="-317500" lvl="8" marL="41148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 sz="1800"/>
            </a:lvl9pPr>
          </a:lstStyle>
          <a:p/>
        </p:txBody>
      </p:sp>
      <p:sp>
        <p:nvSpPr>
          <p:cNvPr id="194" name="Google Shape;194;p38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5" name="Google Shape;195;p3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6" name="Google Shape;196;p38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99" name="Google Shape;199;p39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spcBef>
                <a:spcPts val="560"/>
              </a:spcBef>
              <a:spcAft>
                <a:spcPts val="0"/>
              </a:spcAft>
              <a:buSzPts val="1400"/>
              <a:buFont typeface="Verdana"/>
              <a:buNone/>
              <a:defRPr sz="2000"/>
            </a:lvl1pPr>
            <a:lvl2pPr indent="-228600" lvl="1" marL="9144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 sz="1800"/>
            </a:lvl2pPr>
            <a:lvl3pPr indent="-228600" lvl="2" marL="1371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sz="16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5pPr>
            <a:lvl6pPr indent="-228600" lvl="5" marL="27432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6pPr>
            <a:lvl7pPr indent="-228600" lvl="6" marL="32004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7pPr>
            <a:lvl8pPr indent="-228600" lvl="7" marL="3657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8pPr>
            <a:lvl9pPr indent="-228600" lvl="8" marL="41148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9pPr>
          </a:lstStyle>
          <a:p/>
        </p:txBody>
      </p:sp>
      <p:sp>
        <p:nvSpPr>
          <p:cNvPr id="200" name="Google Shape;200;p39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01" name="Google Shape;201;p3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02" name="Google Shape;202;p39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8890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8890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8890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8890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457200" y="1200150"/>
            <a:ext cx="82296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2" name="Google Shape;112;p2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3" name="Google Shape;113;p26"/>
          <p:cNvSpPr txBox="1"/>
          <p:nvPr>
            <p:ph idx="12" type="sldNum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0" y="0"/>
            <a:ext cx="228600" cy="171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5" name="Google Shape;115;p26"/>
          <p:cNvCxnSpPr/>
          <p:nvPr/>
        </p:nvCxnSpPr>
        <p:spPr>
          <a:xfrm>
            <a:off x="457200" y="1085850"/>
            <a:ext cx="8077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6" name="Google Shape;116;p26"/>
          <p:cNvSpPr txBox="1"/>
          <p:nvPr/>
        </p:nvSpPr>
        <p:spPr>
          <a:xfrm>
            <a:off x="0" y="1714500"/>
            <a:ext cx="228600" cy="17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0" y="3429000"/>
            <a:ext cx="228600" cy="171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IlmgFYmbAUg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www.youtube.com/watch?v=6Pv5vq2eR7c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Leaves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/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TASK:</a:t>
            </a:r>
            <a:endParaRPr/>
          </a:p>
        </p:txBody>
      </p:sp>
      <p:sp>
        <p:nvSpPr>
          <p:cNvPr id="270" name="Google Shape;270;p49"/>
          <p:cNvSpPr txBox="1"/>
          <p:nvPr>
            <p:ph idx="1" type="body"/>
          </p:nvPr>
        </p:nvSpPr>
        <p:spPr>
          <a:xfrm>
            <a:off x="457200" y="1200150"/>
            <a:ext cx="8229600" cy="33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9550" lvl="0" marL="3429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Using the microscope and leaf cross-section slide: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56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take a picture of: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dicot cross-section of a leaf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label the ground, vascular and dermal tissue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en" sz="4400">
                <a:solidFill>
                  <a:schemeClr val="dk2"/>
                </a:solidFill>
              </a:rPr>
              <a:t>Structure and Function</a:t>
            </a:r>
            <a:endParaRPr/>
          </a:p>
        </p:txBody>
      </p:sp>
      <p:sp>
        <p:nvSpPr>
          <p:cNvPr id="213" name="Google Shape;213;p41"/>
          <p:cNvSpPr txBox="1"/>
          <p:nvPr>
            <p:ph idx="1" type="body"/>
          </p:nvPr>
        </p:nvSpPr>
        <p:spPr>
          <a:xfrm>
            <a:off x="685800" y="1200150"/>
            <a:ext cx="41910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</a:pPr>
            <a:r>
              <a:rPr b="0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carbon dioxide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</a:pPr>
            <a:r>
              <a:rPr b="0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Produces oxygen and glucose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1"/>
          <p:cNvSpPr txBox="1"/>
          <p:nvPr/>
        </p:nvSpPr>
        <p:spPr>
          <a:xfrm>
            <a:off x="5181600" y="1200150"/>
            <a:ext cx="3657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Designed to capture maximum light and minimize water loss</a:t>
            </a:r>
            <a:endParaRPr/>
          </a:p>
        </p:txBody>
      </p:sp>
      <p:pic>
        <p:nvPicPr>
          <p:cNvPr id="215" name="Google Shape;21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9475" y="3229774"/>
            <a:ext cx="2169600" cy="15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/>
          <p:nvPr>
            <p:ph type="title"/>
          </p:nvPr>
        </p:nvSpPr>
        <p:spPr>
          <a:xfrm>
            <a:off x="457200" y="221603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LEAF TISSUES</a:t>
            </a:r>
            <a:endParaRPr sz="3600"/>
          </a:p>
        </p:txBody>
      </p:sp>
      <p:sp>
        <p:nvSpPr>
          <p:cNvPr id="221" name="Google Shape;221;p42"/>
          <p:cNvSpPr txBox="1"/>
          <p:nvPr>
            <p:ph idx="1" type="body"/>
          </p:nvPr>
        </p:nvSpPr>
        <p:spPr>
          <a:xfrm>
            <a:off x="457200" y="1200150"/>
            <a:ext cx="39984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The leaf is composed of 3 main tissues: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dermal tissue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ground tissue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vascular tissue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22" name="Google Shape;22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500" y="1644000"/>
            <a:ext cx="468630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DERMAL TISSUES</a:t>
            </a:r>
            <a:endParaRPr sz="3600"/>
          </a:p>
        </p:txBody>
      </p:sp>
      <p:sp>
        <p:nvSpPr>
          <p:cNvPr id="228" name="Google Shape;228;p43"/>
          <p:cNvSpPr txBox="1"/>
          <p:nvPr>
            <p:ph idx="1" type="body"/>
          </p:nvPr>
        </p:nvSpPr>
        <p:spPr>
          <a:xfrm>
            <a:off x="457200" y="1000425"/>
            <a:ext cx="60153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The  </a:t>
            </a:r>
            <a:r>
              <a:rPr b="1" lang="en" sz="2400">
                <a:solidFill>
                  <a:srgbClr val="FF0000"/>
                </a:solidFill>
                <a:highlight>
                  <a:srgbClr val="FFFFFF"/>
                </a:highlight>
              </a:rPr>
              <a:t>epidermis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</a:rPr>
              <a:t>outer protective layer of polygonal cells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</a:rPr>
              <a:t>helps defend against injury and invasion by foreign organisms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</a:rPr>
              <a:t>secretes a waxy substance that forms a coating, the </a:t>
            </a:r>
            <a:r>
              <a:rPr b="1" lang="en" sz="2200">
                <a:solidFill>
                  <a:srgbClr val="FF0000"/>
                </a:solidFill>
                <a:highlight>
                  <a:srgbClr val="FFFFFF"/>
                </a:highlight>
              </a:rPr>
              <a:t>cuticle</a:t>
            </a: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</a:rPr>
              <a:t>, on the surface of the leaf.</a:t>
            </a:r>
            <a:endParaRPr sz="2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83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Char char="–"/>
            </a:pPr>
            <a:r>
              <a:rPr lang="en" sz="2200">
                <a:solidFill>
                  <a:schemeClr val="dk1"/>
                </a:solidFill>
                <a:highlight>
                  <a:srgbClr val="FFFFFF"/>
                </a:highlight>
              </a:rPr>
              <a:t>The cuticle is unique to terrestrial plants and allows them to retain water  </a:t>
            </a:r>
            <a:endParaRPr sz="2200"/>
          </a:p>
        </p:txBody>
      </p:sp>
      <p:pic>
        <p:nvPicPr>
          <p:cNvPr id="229" name="Google Shape;2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4150" y="3316725"/>
            <a:ext cx="2742700" cy="1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STOMATA AND GUARD CELLS</a:t>
            </a:r>
            <a:endParaRPr sz="3600"/>
          </a:p>
        </p:txBody>
      </p:sp>
      <p:sp>
        <p:nvSpPr>
          <p:cNvPr id="235" name="Google Shape;235;p44"/>
          <p:cNvSpPr txBox="1"/>
          <p:nvPr>
            <p:ph idx="1" type="body"/>
          </p:nvPr>
        </p:nvSpPr>
        <p:spPr>
          <a:xfrm>
            <a:off x="148375" y="1063375"/>
            <a:ext cx="47019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On the lower epidermis of the leaf there are microscopic pores known as </a:t>
            </a:r>
            <a:r>
              <a:rPr b="1" lang="en" sz="2400">
                <a:solidFill>
                  <a:srgbClr val="FF0000"/>
                </a:solidFill>
                <a:highlight>
                  <a:srgbClr val="FFFFFF"/>
                </a:highlight>
              </a:rPr>
              <a:t>stomata</a:t>
            </a:r>
            <a:r>
              <a:rPr b="1" lang="en" sz="2400">
                <a:solidFill>
                  <a:srgbClr val="274E13"/>
                </a:solidFill>
                <a:highlight>
                  <a:srgbClr val="FFFFFF"/>
                </a:highlight>
              </a:rPr>
              <a:t>.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 Each stoma is a small opening between a pair of specialized cells known as </a:t>
            </a:r>
            <a:r>
              <a:rPr b="1" lang="en" sz="2400">
                <a:solidFill>
                  <a:srgbClr val="FF0000"/>
                </a:solidFill>
                <a:highlight>
                  <a:srgbClr val="FFFFFF"/>
                </a:highlight>
              </a:rPr>
              <a:t>guard cells</a:t>
            </a:r>
            <a:r>
              <a:rPr lang="en" sz="2400">
                <a:solidFill>
                  <a:schemeClr val="dk1"/>
                </a:solidFill>
                <a:highlight>
                  <a:srgbClr val="FFFFFF"/>
                </a:highlight>
              </a:rPr>
              <a:t>. 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13970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236" name="Google Shape;23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550" y="922250"/>
            <a:ext cx="3386025" cy="191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273" y="3014800"/>
            <a:ext cx="4190402" cy="19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5"/>
          <p:cNvSpPr txBox="1"/>
          <p:nvPr>
            <p:ph type="title"/>
          </p:nvPr>
        </p:nvSpPr>
        <p:spPr>
          <a:xfrm>
            <a:off x="181675" y="3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OPENING AND CLOSING STOMATA</a:t>
            </a:r>
            <a:endParaRPr sz="3600"/>
          </a:p>
        </p:txBody>
      </p:sp>
      <p:sp>
        <p:nvSpPr>
          <p:cNvPr id="243" name="Google Shape;243;p45"/>
          <p:cNvSpPr txBox="1"/>
          <p:nvPr>
            <p:ph idx="1" type="body"/>
          </p:nvPr>
        </p:nvSpPr>
        <p:spPr>
          <a:xfrm>
            <a:off x="126300" y="746275"/>
            <a:ext cx="5483700" cy="43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rgbClr val="FF0000"/>
                </a:solidFill>
                <a:highlight>
                  <a:srgbClr val="FFFFFF"/>
                </a:highlight>
              </a:rPr>
              <a:t>guard cells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 open and close the </a:t>
            </a:r>
            <a:r>
              <a:rPr lang="en" sz="1900">
                <a:solidFill>
                  <a:srgbClr val="FF0000"/>
                </a:solidFill>
                <a:highlight>
                  <a:srgbClr val="FFFFFF"/>
                </a:highlight>
              </a:rPr>
              <a:t>stomata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 to regulate gas exchange and transpiration </a:t>
            </a:r>
            <a:endParaRPr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when there is high solute, water moves into the guard cells, they </a:t>
            </a:r>
            <a:r>
              <a:rPr lang="en" sz="1900">
                <a:solidFill>
                  <a:srgbClr val="FF0000"/>
                </a:solidFill>
                <a:highlight>
                  <a:srgbClr val="FFFFFF"/>
                </a:highlight>
              </a:rPr>
              <a:t>swell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 and open stomata</a:t>
            </a:r>
            <a:endParaRPr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low solute, water moves out, close</a:t>
            </a:r>
            <a:endParaRPr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influenced by various environmental factors. </a:t>
            </a:r>
            <a:endParaRPr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925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900"/>
              <a:buChar char="–"/>
            </a:pP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e.g./ when the weather is hot and dry, the guard cells of plants will close the stomata  in order to reduce evaporation from the leaf	</a:t>
            </a:r>
            <a:r>
              <a:rPr lang="en" sz="1900" u="sng">
                <a:solidFill>
                  <a:srgbClr val="0000FF"/>
                </a:solidFill>
                <a:highlight>
                  <a:srgbClr val="FFFFFF"/>
                </a:highlight>
                <a:hlinkClick r:id="rId3"/>
              </a:rPr>
              <a:t>stomata</a:t>
            </a:r>
            <a:r>
              <a:rPr lang="en" sz="1900">
                <a:solidFill>
                  <a:srgbClr val="0000FF"/>
                </a:solidFill>
              </a:rPr>
              <a:t> (video) </a:t>
            </a:r>
            <a:endParaRPr sz="1900">
              <a:solidFill>
                <a:srgbClr val="0000FF"/>
              </a:solidFill>
            </a:endParaRPr>
          </a:p>
        </p:txBody>
      </p:sp>
      <p:pic>
        <p:nvPicPr>
          <p:cNvPr id="244" name="Google Shape;24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998" y="913425"/>
            <a:ext cx="3494301" cy="3316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5"/>
          <p:cNvSpPr txBox="1"/>
          <p:nvPr/>
        </p:nvSpPr>
        <p:spPr>
          <a:xfrm>
            <a:off x="5897725" y="4475825"/>
            <a:ext cx="31530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Opening and closing of stomata (video)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VASCULAR TISSUES</a:t>
            </a:r>
            <a:endParaRPr sz="3600"/>
          </a:p>
        </p:txBody>
      </p:sp>
      <p:sp>
        <p:nvSpPr>
          <p:cNvPr id="251" name="Google Shape;251;p46"/>
          <p:cNvSpPr txBox="1"/>
          <p:nvPr>
            <p:ph idx="1" type="body"/>
          </p:nvPr>
        </p:nvSpPr>
        <p:spPr>
          <a:xfrm>
            <a:off x="269600" y="981275"/>
            <a:ext cx="83133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</a:rPr>
              <a:t>To transport the products and reactants of photosynthesis, a leaf must be connected to the overall vascular structure of the plant. </a:t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</a:rPr>
              <a:t>The xylem and phloem present in the stem of a plant divide into two branches to supply  the  leaves with materials. </a:t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</a:rPr>
              <a:t>These xylem and phloem are what make up the </a:t>
            </a:r>
            <a:r>
              <a:rPr lang="en" sz="2100">
                <a:solidFill>
                  <a:srgbClr val="FF0000"/>
                </a:solidFill>
                <a:highlight>
                  <a:srgbClr val="FFFFFF"/>
                </a:highlight>
              </a:rPr>
              <a:t>veins</a:t>
            </a: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</a:rPr>
              <a:t> seen in leaves. </a:t>
            </a:r>
            <a:endParaRPr sz="2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100"/>
              <a:buChar char="•"/>
            </a:pP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</a:rPr>
              <a:t>The vascular components, extend throughout the </a:t>
            </a:r>
            <a:r>
              <a:rPr b="1" lang="en" sz="2100">
                <a:solidFill>
                  <a:srgbClr val="FF0000"/>
                </a:solidFill>
                <a:highlight>
                  <a:srgbClr val="FFFFFF"/>
                </a:highlight>
              </a:rPr>
              <a:t>mesophyll</a:t>
            </a:r>
            <a:r>
              <a:rPr lang="en" sz="2100">
                <a:solidFill>
                  <a:srgbClr val="FF0000"/>
                </a:solidFill>
                <a:highlight>
                  <a:srgbClr val="FFFFFF"/>
                </a:highlight>
              </a:rPr>
              <a:t> </a:t>
            </a:r>
            <a:r>
              <a:rPr lang="en" sz="2100">
                <a:solidFill>
                  <a:schemeClr val="dk1"/>
                </a:solidFill>
                <a:highlight>
                  <a:srgbClr val="FFFFFF"/>
                </a:highlight>
              </a:rPr>
              <a:t>so that the xylem and phloem are brought into close proximity with the tissues that carry out photosynthesis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701" y="37788"/>
            <a:ext cx="6149451" cy="506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8"/>
          <p:cNvSpPr txBox="1"/>
          <p:nvPr>
            <p:ph type="title"/>
          </p:nvPr>
        </p:nvSpPr>
        <p:spPr>
          <a:xfrm>
            <a:off x="457200" y="190353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GROUND TISSUE</a:t>
            </a:r>
            <a:endParaRPr sz="3600"/>
          </a:p>
        </p:txBody>
      </p:sp>
      <p:sp>
        <p:nvSpPr>
          <p:cNvPr id="262" name="Google Shape;262;p48"/>
          <p:cNvSpPr txBox="1"/>
          <p:nvPr>
            <p:ph idx="1" type="body"/>
          </p:nvPr>
        </p:nvSpPr>
        <p:spPr>
          <a:xfrm>
            <a:off x="0" y="2343150"/>
            <a:ext cx="5530500" cy="28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The mesophyll is divided into two different regions: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upper section (</a:t>
            </a:r>
            <a:r>
              <a:rPr b="1" lang="en" sz="1800">
                <a:solidFill>
                  <a:srgbClr val="FF0000"/>
                </a:solidFill>
                <a:highlight>
                  <a:srgbClr val="FFFFFF"/>
                </a:highlight>
              </a:rPr>
              <a:t>palisade parenchyma</a:t>
            </a:r>
            <a:r>
              <a:rPr b="1" lang="en" sz="180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 has elongated columnar parenchyma cells that contain three to five times more chloroplasts then the... 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 sz="1800">
                <a:solidFill>
                  <a:srgbClr val="FF0000"/>
                </a:solidFill>
                <a:highlight>
                  <a:srgbClr val="FFFFFF"/>
                </a:highlight>
              </a:rPr>
              <a:t>spongy parenchyma cells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 are irregularly shaped, allowing gases to circulate through the air spaces between them to the palisade parenchyma. </a:t>
            </a:r>
            <a:endParaRPr/>
          </a:p>
        </p:txBody>
      </p:sp>
      <p:pic>
        <p:nvPicPr>
          <p:cNvPr id="263" name="Google Shape;26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500" y="2194695"/>
            <a:ext cx="3490176" cy="28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8"/>
          <p:cNvSpPr txBox="1"/>
          <p:nvPr/>
        </p:nvSpPr>
        <p:spPr>
          <a:xfrm>
            <a:off x="80150" y="864450"/>
            <a:ext cx="79887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</a:rPr>
              <a:t>The ground tissue is found in the mesophyll of a leaf.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</a:rPr>
              <a:t>mid-section of a leaf between upper and lower epidermal layers 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</a:rPr>
              <a:t>predominant cells are </a:t>
            </a:r>
            <a:r>
              <a:rPr lang="en" sz="1800">
                <a:solidFill>
                  <a:srgbClr val="FF0000"/>
                </a:solidFill>
                <a:highlight>
                  <a:schemeClr val="lt1"/>
                </a:highlight>
              </a:rPr>
              <a:t>parenchyma</a:t>
            </a: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</a:rPr>
              <a:t> cells 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" sz="1800">
                <a:solidFill>
                  <a:schemeClr val="dk1"/>
                </a:solidFill>
                <a:highlight>
                  <a:schemeClr val="lt1"/>
                </a:highlight>
              </a:rPr>
              <a:t> contain chloroplasts, sites of photosynthesis.</a:t>
            </a:r>
            <a:endParaRPr sz="1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