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EF0AC00-86CD-4093-BBAB-96BACC8F8304}">
  <a:tblStyle styleId="{AEF0AC00-86CD-4093-BBAB-96BACC8F83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4" name="Google Shape;164;p1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3" name="Google Shape;193;p2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b9997885_0_30:notes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b9997885_0_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1b9997885_0_30:notes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4bf32d87_1_95:notes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64bf32d87_1_9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64bf32d87_1_95:notes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a8f60f37_0_0:notes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a8f60f37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1a8f60f37_0_0:notes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b9997885_0_36:notes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b9997885_0_3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1b9997885_0_36:notes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(ss) = single strand, (ds)= double strand</a:t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/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/>
          <p:nvPr>
            <p:ph idx="2" type="clipArt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3vw0hIs2LEg" TargetMode="External"/><Relationship Id="rId5" Type="http://schemas.openxmlformats.org/officeDocument/2006/relationships/hyperlink" Target="https://www.youtube.com/watch?v=H3arOYFGwDE" TargetMode="External"/><Relationship Id="rId6" Type="http://schemas.openxmlformats.org/officeDocument/2006/relationships/hyperlink" Target="http://www.telegraph.co.uk/health/healthnews/11005938/Ebola-virus-outbreak-why-is-there-no-vaccine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wVkCyU5aeeU&amp;feature=related" TargetMode="External"/><Relationship Id="rId4" Type="http://schemas.openxmlformats.org/officeDocument/2006/relationships/hyperlink" Target="http://www.youtube.com/watch?v=dn1tNIrMPRk&amp;feature=related" TargetMode="External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_J9-xKitsd0&amp;feature=related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8.jp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Rpj0emEGShQ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hyperlink" Target="http://htwins.net/scale2/?bordercolor=whit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Mutation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u3c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183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ctrTitle"/>
          </p:nvPr>
        </p:nvSpPr>
        <p:spPr>
          <a:xfrm>
            <a:off x="762000" y="2286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15"/>
              </a:buClr>
              <a:buFont typeface="Arial"/>
              <a:buNone/>
            </a:pPr>
            <a:r>
              <a:rPr b="0" i="0" lang="en-US" sz="5400" u="none" cap="none" strike="noStrike">
                <a:solidFill>
                  <a:srgbClr val="FFFF15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66800" y="5257800"/>
            <a:ext cx="72390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Slow motion sneezing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(1:36 min)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 u="sng">
                <a:solidFill>
                  <a:srgbClr val="FFFFFF"/>
                </a:solidFill>
                <a:hlinkClick r:id="rId5"/>
              </a:rPr>
              <a:t>Zika Virus</a:t>
            </a:r>
            <a:endParaRPr b="1"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 u="sng">
                <a:solidFill>
                  <a:srgbClr val="FFFFFF"/>
                </a:solidFill>
                <a:hlinkClick r:id="rId6"/>
              </a:rPr>
              <a:t>Ebola</a:t>
            </a:r>
            <a:endParaRPr b="1"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04800" y="247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2 methods of Viral replication:</a:t>
            </a:r>
            <a:b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28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(also called Infectious Cycles)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0" y="16002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Lytic Cycle</a:t>
            </a:r>
            <a:endParaRPr sz="2800">
              <a:solidFill>
                <a:srgbClr val="000000"/>
              </a:solidFill>
            </a:endParaRPr>
          </a:p>
          <a:p>
            <a:pPr indent="-4064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virus enters the cell, replicates itself hundreds of times, and then bursts out of the cell destroying it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-285750" lvl="1" marL="12001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	Attachment</a:t>
            </a:r>
            <a:endParaRPr>
              <a:solidFill>
                <a:srgbClr val="000000"/>
              </a:solidFill>
            </a:endParaRPr>
          </a:p>
          <a:p>
            <a:pPr indent="-285750" lvl="1" marL="12001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Injection/Entry</a:t>
            </a:r>
            <a:endParaRPr>
              <a:solidFill>
                <a:srgbClr val="000000"/>
              </a:solidFill>
            </a:endParaRPr>
          </a:p>
          <a:p>
            <a:pPr indent="-285750" lvl="1" marL="12001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Replication</a:t>
            </a:r>
            <a:endParaRPr>
              <a:solidFill>
                <a:srgbClr val="000000"/>
              </a:solidFill>
            </a:endParaRPr>
          </a:p>
          <a:p>
            <a:pPr indent="-285750" lvl="1" marL="12001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Assembly</a:t>
            </a:r>
            <a:endParaRPr>
              <a:solidFill>
                <a:srgbClr val="000000"/>
              </a:solidFill>
            </a:endParaRPr>
          </a:p>
          <a:p>
            <a:pPr indent="-285750" lvl="1" marL="12001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Release </a:t>
            </a:r>
            <a:endParaRPr>
              <a:solidFill>
                <a:srgbClr val="000000"/>
              </a:solidFill>
            </a:endParaRPr>
          </a:p>
          <a:p>
            <a:pPr indent="-285750" lvl="1" marL="12001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(lysis = breaking open)</a:t>
            </a:r>
            <a:endParaRPr>
              <a:solidFill>
                <a:srgbClr val="000000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228600" y="61722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Lytic Cycle (1:16 min):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http://www.youtube.com/watch?v=wVkCyU5aeeU&amp;feature=related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Retrovirus (1:39 min):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http://www.youtube.com/watch?v=dn1tNIrMPRk&amp;feature=related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6700" y="3110995"/>
            <a:ext cx="4793400" cy="30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06300" y="453175"/>
            <a:ext cx="8531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 startAt="2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Lysogenic Cycle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4064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virus enters the cell, viral DNA integrates with the host DNA and becomes inactive, the host functions normally</a:t>
            </a:r>
            <a:endParaRPr>
              <a:solidFill>
                <a:srgbClr val="000000"/>
              </a:solidFill>
            </a:endParaRPr>
          </a:p>
          <a:p>
            <a:pPr indent="-4064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environmental change may then cause the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enter the Lytic Cycle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Attachment</a:t>
            </a:r>
            <a:endParaRPr sz="24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Injection/Entry</a:t>
            </a:r>
            <a:endParaRPr sz="24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Integration into host cell’s DNA</a:t>
            </a:r>
            <a:endParaRPr sz="24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Dormancy/Normal cell functions</a:t>
            </a:r>
            <a:endParaRPr sz="24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Triggering of viral DNA to be </a:t>
            </a:r>
            <a:endParaRPr sz="24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released and then Lytic cycle begins</a:t>
            </a:r>
            <a:endParaRPr sz="2400">
              <a:solidFill>
                <a:srgbClr val="000000"/>
              </a:solidFill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228600" y="6172200"/>
            <a:ext cx="8915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Lysogenic Cycle (1:26 min):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http://www.youtube.com/watch?v=_J9-xKitsd0&amp;feature=related</a:t>
            </a:r>
            <a:endParaRPr/>
          </a:p>
        </p:txBody>
      </p:sp>
      <p:pic>
        <p:nvPicPr>
          <p:cNvPr descr="modlysogenic"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8725" y="3032451"/>
            <a:ext cx="3505500" cy="20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18.5 The lysogenic and lytic.JPG"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074737"/>
            <a:ext cx="8915400" cy="5783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lambda phage which infects </a:t>
            </a:r>
            <a:r>
              <a:rPr b="0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coli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demonstrates the cycles of a temperate phage.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2209800" y="1295400"/>
            <a:ext cx="381000" cy="37623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Differences Between </a:t>
            </a:r>
            <a:b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Lytic </a:t>
            </a:r>
            <a:r>
              <a:rPr b="1" lang="en-US">
                <a:solidFill>
                  <a:srgbClr val="FF0000"/>
                </a:solidFill>
              </a:rPr>
              <a:t>&amp; </a:t>
            </a: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Lysogenic Cycles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362675" y="1600200"/>
            <a:ext cx="8781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Lytic Cycle: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DNA </a:t>
            </a: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destroys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 DNA, takes over cell functions and destroys the cell.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virus replicates and produces progeny phages.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symptoms of viral infection.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Lysogenic Cycle: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DNA </a:t>
            </a: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merges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cell DNA and does not destroy the cell.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virus does not produce progeny.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symptoms of viral infection.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http://www.brighthub.com/science/genetics/articles/30611.aspx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457200" y="274626"/>
            <a:ext cx="8229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0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3 ways Viruses enter living cells</a:t>
            </a:r>
            <a:r>
              <a:rPr b="0" i="0" lang="en-US" sz="4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457200" y="1005623"/>
            <a:ext cx="8229600" cy="5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nter bacterial cells by punching a hole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i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the cell wall and injecting its DNA.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/>
              <a:t>Enter plant cells through tiny rips in the cell wall.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Enter animal cells by endocytosis.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descr="bacteriophage" id="198" name="Google Shape;1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300" y="1005626"/>
            <a:ext cx="1747500" cy="174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rus-Spread-Diagram" id="199" name="Google Shape;1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1100" y="3198200"/>
            <a:ext cx="2680500" cy="200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sion_2" id="200" name="Google Shape;20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3750" y="5198298"/>
            <a:ext cx="2680500" cy="14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511050" y="954075"/>
            <a:ext cx="72615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usually infect one type of host or even an organ, tissue or cell type (called its HOST RANGE)</a:t>
            </a:r>
            <a:endParaRPr sz="2000">
              <a:solidFill>
                <a:srgbClr val="000000"/>
              </a:solidFill>
            </a:endParaRPr>
          </a:p>
          <a:p>
            <a:pPr indent="-3175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protein on the surface of the virus has a shape that matches a molecule in the plasma membrane of its host, allowing the virus to lock onto the host cell (like a key fits in a lock)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en-US" sz="2000">
                <a:solidFill>
                  <a:srgbClr val="000000"/>
                </a:solidFill>
              </a:rPr>
              <a:t>		</a:t>
            </a:r>
            <a:r>
              <a:rPr b="0" i="1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>
              <a:solidFill>
                <a:srgbClr val="000000"/>
              </a:solidFill>
            </a:endParaRPr>
          </a:p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a plant virus can only attack a plant cell and not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2000">
                <a:solidFill>
                  <a:srgbClr val="000000"/>
                </a:solidFill>
              </a:rPr>
              <a:t>       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animal cell</a:t>
            </a:r>
            <a:endParaRPr sz="2000">
              <a:solidFill>
                <a:srgbClr val="000000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HIV (human immunodeficiency virus) infects only certain immune system cells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2000">
              <a:solidFill>
                <a:srgbClr val="000000"/>
              </a:solidFill>
            </a:endParaRPr>
          </a:p>
          <a:p>
            <a:pPr indent="-317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viruses can infect many species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- rabies (rhabdovirus) – infects all birds and</a:t>
            </a:r>
            <a:r>
              <a:rPr i="1" lang="en-US" sz="2000">
                <a:solidFill>
                  <a:srgbClr val="000000"/>
                </a:solidFill>
              </a:rPr>
              <a:t>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mammals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- swine flu virus can infect swine or huma</a:t>
            </a:r>
            <a:r>
              <a:rPr i="1" lang="en-US" sz="2000">
                <a:solidFill>
                  <a:srgbClr val="000000"/>
                </a:solidFill>
              </a:rPr>
              <a:t>ns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725" y="2819400"/>
            <a:ext cx="143827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3362" y="3429000"/>
            <a:ext cx="12906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0" y="4495800"/>
            <a:ext cx="1524000" cy="118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228600" y="181350"/>
            <a:ext cx="81534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Viruses are host cell specific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How are viruses spread?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VECTORS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carry the virus from one host to another</a:t>
            </a:r>
            <a:endParaRPr sz="2400">
              <a:solidFill>
                <a:srgbClr val="000000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Vectors include:</a:t>
            </a:r>
            <a:endParaRPr sz="2400">
              <a:solidFill>
                <a:srgbClr val="000000"/>
              </a:solidFill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Insects (yellow fever – mosquitos)</a:t>
            </a:r>
            <a:endParaRPr sz="2400">
              <a:solidFill>
                <a:srgbClr val="000000"/>
              </a:solidFill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Animals (rabies)</a:t>
            </a:r>
            <a:endParaRPr sz="2400">
              <a:solidFill>
                <a:srgbClr val="000000"/>
              </a:solidFill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(polio)</a:t>
            </a:r>
            <a:endParaRPr sz="2400">
              <a:solidFill>
                <a:srgbClr val="000000"/>
              </a:solidFill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(influenza, common cold, chicken pox)</a:t>
            </a:r>
            <a:endParaRPr sz="2400">
              <a:solidFill>
                <a:srgbClr val="000000"/>
              </a:solidFill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 (influenza, hepatitis, HIV)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457200" y="5791200"/>
            <a:ext cx="83058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 Attack! How a virus invades your body (3:34 min)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http://www.youtube.com/watch?v=Rpj0emEGShQ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Epidemic or Pandemic?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457200" y="1600200"/>
            <a:ext cx="8229600" cy="5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</a:rPr>
              <a:t>E</a:t>
            </a:r>
            <a:r>
              <a:rPr lang="en-US" sz="2800">
                <a:solidFill>
                  <a:srgbClr val="0000FF"/>
                </a:solidFill>
              </a:rPr>
              <a:t>pidemic</a:t>
            </a:r>
            <a:r>
              <a:rPr lang="en-US" sz="2800"/>
              <a:t>:</a:t>
            </a:r>
            <a:endParaRPr sz="2800"/>
          </a:p>
          <a:p>
            <a:pPr indent="-406400" lvl="0" marL="914400" rtl="0" algn="l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 large-scale outbreak of disease; usually confined to a limited geographic region</a:t>
            </a:r>
            <a:endParaRPr sz="2800"/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/>
              <a:t>e.g./ 2003 SARS, 800 people died (worldwide)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</a:rPr>
              <a:t>P</a:t>
            </a:r>
            <a:r>
              <a:rPr lang="en-US" sz="2800">
                <a:solidFill>
                  <a:srgbClr val="0000FF"/>
                </a:solidFill>
              </a:rPr>
              <a:t>andemic</a:t>
            </a:r>
            <a:r>
              <a:rPr lang="en-US" sz="2800"/>
              <a:t>:</a:t>
            </a:r>
            <a:endParaRPr sz="2800"/>
          </a:p>
          <a:p>
            <a:pPr indent="-406400" lvl="0" marL="914400" rtl="0" algn="l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an epidemic that occurs over a widespread geographic area, often globally </a:t>
            </a:r>
            <a:endParaRPr sz="2800"/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e.g./ Spanish influenza killed 40-50 million people in 1918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more about a disease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Select either a bacterial disease or a viral disease and research the following information: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1" name="Google Shape;231;p31"/>
          <p:cNvGraphicFramePr/>
          <p:nvPr/>
        </p:nvGraphicFramePr>
        <p:xfrm>
          <a:off x="498600" y="35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{AEF0AC00-86CD-4093-BBAB-96BACC8F8304}</a:tableStyleId>
              </a:tblPr>
              <a:tblGrid>
                <a:gridCol w="4294800"/>
                <a:gridCol w="3896250"/>
              </a:tblGrid>
              <a:tr h="636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Bacterial Disease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Viral Disease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236160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Size of bacteria cell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Shape of bacteria (coccus, bacillus, spirillum)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Grouping (mono, di, strepto, staphylo)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Diagram of bacteria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Gram + or gram -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Type of movement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Type of respiration (aerobic, anaerobic, etc)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Method of reproduction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Type of organism impacted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Who is impacted the most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Size of virus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Classification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Diagram of virus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RNA or DNA virus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Shape of virus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Is it possible for this virus to enter the lysogenic cycle?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How does it enter living cells?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Host organisms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Who is impacted the most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a virus alive?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57200" y="1143000"/>
            <a:ext cx="4057200" cy="29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Common Characteristics:</a:t>
            </a:r>
            <a:endParaRPr sz="2400"/>
          </a:p>
          <a:p>
            <a:pPr indent="-381000" lvl="0" marL="914400" rtl="0" algn="l">
              <a:spcBef>
                <a:spcPts val="64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move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can’t respond to stimuli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can’t develop (grow)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contain complex components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die (destroyed)</a:t>
            </a:r>
            <a:endParaRPr sz="2400"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14400" y="1143000"/>
            <a:ext cx="45468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Fundamental Characteristics:</a:t>
            </a:r>
            <a:endParaRPr sz="2400"/>
          </a:p>
          <a:p>
            <a:pPr indent="-381000" lvl="0" marL="914400" rtl="0" algn="l">
              <a:spcBef>
                <a:spcPts val="64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not made of cells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no metabolism 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can’t reproduce (without infecting a living host)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can reproduce within a host and kill it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no homeostasis</a:t>
            </a:r>
            <a:endParaRPr sz="2400"/>
          </a:p>
        </p:txBody>
      </p:sp>
      <p:sp>
        <p:nvSpPr>
          <p:cNvPr id="107" name="Google Shape;107;p15"/>
          <p:cNvSpPr txBox="1"/>
          <p:nvPr/>
        </p:nvSpPr>
        <p:spPr>
          <a:xfrm>
            <a:off x="560500" y="4993700"/>
            <a:ext cx="83349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Since viruses don’t have all the fundamental characteristics of life, and they must rely on other living things, they are </a:t>
            </a:r>
            <a:r>
              <a:rPr lang="en-US" sz="2400">
                <a:solidFill>
                  <a:srgbClr val="0000FF"/>
                </a:solidFill>
              </a:rPr>
              <a:t>not quite alive</a:t>
            </a:r>
            <a:r>
              <a:rPr lang="en-US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57200" y="84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lang="en-US" u="sng">
                <a:solidFill>
                  <a:srgbClr val="CC3300"/>
                </a:solidFill>
              </a:rPr>
              <a:t>So w</a:t>
            </a:r>
            <a: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hat are Viruses?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57200" y="1608125"/>
            <a:ext cx="8686800" cy="4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small, infectious, non-living, non-cellular particles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 no cytoplasm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grow or reproduce on their own (need a host)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produce or use energy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create waste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do have 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enetic material which takes control of other cells to create </a:t>
            </a:r>
            <a:r>
              <a:rPr lang="en-US" sz="2800">
                <a:solidFill>
                  <a:srgbClr val="000000"/>
                </a:solidFill>
              </a:rPr>
              <a:t>“virus copies”</a:t>
            </a:r>
            <a:endParaRPr sz="2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CC33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CC33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1950" y="84125"/>
            <a:ext cx="14256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457200" y="22962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Classifying Viruses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they are classified into </a:t>
            </a:r>
            <a:r>
              <a:rPr lang="en-US" sz="2800">
                <a:solidFill>
                  <a:srgbClr val="0000FF"/>
                </a:solidFill>
              </a:rPr>
              <a:t>orders, families, genera and species</a:t>
            </a:r>
            <a:r>
              <a:rPr lang="en-US" sz="2800">
                <a:solidFill>
                  <a:srgbClr val="000000"/>
                </a:solidFill>
              </a:rPr>
              <a:t> based on size, shape, and type of genetic material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about 4000 have been classified but scientists think there may be millions!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463" y="3912475"/>
            <a:ext cx="7181074" cy="2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Diagrams of Viruses</a:t>
            </a:r>
            <a:endParaRPr/>
          </a:p>
        </p:txBody>
      </p:sp>
      <p:pic>
        <p:nvPicPr>
          <p:cNvPr descr="C:\My Documents\18.2 Viral structure..JPG"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371600"/>
            <a:ext cx="7086600" cy="505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13975" y="1420325"/>
            <a:ext cx="38100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less than 0.1 µm in diameter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Hundreds of thousands can fit inside a typical human cell.</a:t>
            </a:r>
            <a:endParaRPr/>
          </a:p>
        </p:txBody>
      </p:sp>
      <p:pic>
        <p:nvPicPr>
          <p:cNvPr descr="C:\My Documents\18.1 Comparing the sizes of .JPG" id="134" name="Google Shape;134;p19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352800"/>
            <a:ext cx="260826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71825" y="383200"/>
            <a:ext cx="6172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0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Size of Viruses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0"/>
            <a:ext cx="4343400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685800" y="47244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 Scale of the Universe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0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Basic Structure of a Virion</a:t>
            </a:r>
            <a:r>
              <a:rPr b="0" i="0" lang="en-US" sz="4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(a virus particle)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457200" y="1371600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material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RNA (ss) or DNA (ds) core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Capsid (or head)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protein coat that surrounds and protects the genetic material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1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0" i="1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Some viruses are surrounded by an envelope, which is created when a virus leaves a host cell and part of the host cell membrane wraps around the virus.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25" y="4290225"/>
            <a:ext cx="6671400" cy="25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57200" y="15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RNA or DNA? 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57200" y="111405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Viruses with RNA </a:t>
            </a:r>
            <a:endParaRPr sz="2000">
              <a:solidFill>
                <a:srgbClr val="CC3300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has RNA (ribonucleic acid) as its genetic material</a:t>
            </a:r>
            <a:endParaRPr sz="2000"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usually single-stranded RNA</a:t>
            </a:r>
            <a:endParaRPr sz="2000"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very high </a:t>
            </a:r>
            <a:r>
              <a:rPr lang="en-US" sz="2000">
                <a:solidFill>
                  <a:srgbClr val="000000"/>
                </a:solidFill>
                <a:uFill>
                  <a:noFill/>
                </a:uFill>
                <a:hlinkClick r:id="rId3"/>
              </a:rPr>
              <a:t>mutation</a:t>
            </a:r>
            <a:r>
              <a:rPr lang="en-US" sz="2000">
                <a:solidFill>
                  <a:srgbClr val="000000"/>
                </a:solidFill>
              </a:rPr>
              <a:t> rates because during replication not proof-read the same as DNA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due to high mutation rate, vaccines are not as effective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Examples: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immunodeficiency virus (HIV)</a:t>
            </a:r>
            <a:r>
              <a:rPr lang="en-US" sz="2000"/>
              <a:t>,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Influenza viruses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Rabies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Measles, mumps, pneunomia, polio, common cold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Viruses with DNA</a:t>
            </a:r>
            <a:r>
              <a:rPr lang="en-US" sz="2000">
                <a:solidFill>
                  <a:srgbClr val="CC3300"/>
                </a:solidFill>
              </a:rPr>
              <a:t>:</a:t>
            </a:r>
            <a:endParaRPr sz="2000">
              <a:solidFill>
                <a:srgbClr val="CC3300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has DNA (deoxyribonucleic acid)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usual double-stranded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lower mutation rates because of proofreading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more constant/stable so vaccines are effective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/>
              <a:t>Examples: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Chickenpox, cold sores, genital herpes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Mononucleosis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Hepatitis</a:t>
            </a:r>
            <a:r>
              <a:rPr lang="en-US" sz="2000"/>
              <a:t>, Adenovirus (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infections, tumours)</a:t>
            </a:r>
            <a:endParaRPr sz="2000"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9875" y="3966725"/>
            <a:ext cx="1858800" cy="16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100" y="4710897"/>
            <a:ext cx="1428900" cy="2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>
            <p:ph type="title"/>
          </p:nvPr>
        </p:nvSpPr>
        <p:spPr>
          <a:xfrm>
            <a:off x="457200" y="274626"/>
            <a:ext cx="82296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4400" u="sng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Virus Shapes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57200" y="989125"/>
            <a:ext cx="8229600" cy="5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Helical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rod-like with capsid proteins winding around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core in a spiral</a:t>
            </a:r>
            <a:endParaRPr sz="2000"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Ex. Tobacco Mosaic Virus</a:t>
            </a:r>
            <a:endParaRPr sz="2000"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lang="en-US" sz="2200"/>
              <a:t>2) </a:t>
            </a:r>
            <a:r>
              <a:rPr b="1" lang="en-US" sz="2200"/>
              <a:t>Polyhedral</a:t>
            </a:r>
            <a:endParaRPr sz="2200"/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lang="en-US" sz="2000"/>
              <a:t>- has many sides</a:t>
            </a:r>
            <a:endParaRPr sz="20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lang="en-US" sz="2000"/>
              <a:t>	 - most polyhedral capsids have 20 sides and </a:t>
            </a:r>
            <a:endParaRPr sz="20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lang="en-US" sz="2000"/>
              <a:t>        12 corners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- Ex. adenovirus (causes respiratory infections, 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diarrhea, pink eye)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3) </a:t>
            </a:r>
            <a:r>
              <a:rPr b="1" lang="en-US" sz="2200"/>
              <a:t>Complex</a:t>
            </a:r>
            <a:r>
              <a:rPr lang="en-US" sz="2200"/>
              <a:t> - </a:t>
            </a:r>
            <a:r>
              <a:rPr b="1" lang="en-US" sz="2200"/>
              <a:t>Polyhedral capsid </a:t>
            </a:r>
            <a:r>
              <a:rPr b="1" i="1" lang="en-US" sz="2200"/>
              <a:t>attached</a:t>
            </a:r>
            <a:r>
              <a:rPr b="1" lang="en-US" sz="2200"/>
              <a:t> to a helical tail</a:t>
            </a:r>
            <a:endParaRPr b="1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3300"/>
                </a:solidFill>
              </a:rPr>
              <a:t>-</a:t>
            </a:r>
            <a:r>
              <a:rPr lang="en-US" sz="2000"/>
              <a:t> The </a:t>
            </a:r>
            <a:r>
              <a:rPr b="1" i="1" lang="en-US" sz="2000"/>
              <a:t>tail</a:t>
            </a:r>
            <a:r>
              <a:rPr lang="en-US" sz="2000"/>
              <a:t> is made of protein, which aids in binding to host cells.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This is the typical structure of </a:t>
            </a:r>
            <a:r>
              <a:rPr b="1" i="1" lang="en-US" sz="2000"/>
              <a:t>Bacteriophages</a:t>
            </a: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(viruses that attack bacteria).</a:t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2900" lvl="0" marL="67437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t/>
            </a:r>
            <a:endParaRPr sz="1200"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CC3300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image013" id="160" name="Google Shape;16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750" y="989125"/>
            <a:ext cx="1428600" cy="14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8675" y="2811325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